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sldIdLst>
    <p:sldId id="288" r:id="rId2"/>
    <p:sldId id="292" r:id="rId3"/>
    <p:sldId id="293" r:id="rId4"/>
    <p:sldId id="269" r:id="rId5"/>
    <p:sldId id="272" r:id="rId6"/>
    <p:sldId id="267" r:id="rId7"/>
    <p:sldId id="297" r:id="rId8"/>
    <p:sldId id="300" r:id="rId9"/>
    <p:sldId id="296" r:id="rId10"/>
    <p:sldId id="302" r:id="rId11"/>
    <p:sldId id="279" r:id="rId12"/>
    <p:sldId id="301" r:id="rId13"/>
    <p:sldId id="303" r:id="rId14"/>
    <p:sldId id="304" r:id="rId15"/>
    <p:sldId id="305" r:id="rId16"/>
    <p:sldId id="306" r:id="rId17"/>
    <p:sldId id="280" r:id="rId18"/>
    <p:sldId id="295" r:id="rId19"/>
    <p:sldId id="282" r:id="rId20"/>
    <p:sldId id="307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00FF"/>
    <a:srgbClr val="FF0066"/>
    <a:srgbClr val="339933"/>
    <a:srgbClr val="0000FF"/>
    <a:srgbClr val="FF0000"/>
    <a:srgbClr val="FF3300"/>
    <a:srgbClr val="000099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0A9A2C5-0A98-4FE3-B4A7-A61DE8205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98FF50-55BA-4A36-B834-59873BBC96A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5223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223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604EE-F7CA-4DE6-8ED7-D79706633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CE71A-EB0D-4128-BDA9-E45D6B19F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EEC06-609E-47A5-B67F-768317039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5B75C-A428-41AE-A7A8-F436236A0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8173A-ABB1-4443-A5DE-79A206455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13F0D-D4E5-4B52-ACFC-2A0C458A7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37132-A549-419E-B025-C8A0C7E36A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8E360-6CCC-46A6-88BA-1D8F676A0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969D3-29B9-4421-B242-1DED0FBAB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B9850-4C6E-4CD3-B071-96BDBFD72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5130F-C22A-42E4-98F1-DCA64E265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81A34-5D0E-456E-8DA3-3AFADA375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3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4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5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0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1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1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D3C422B5-AE25-423E-8172-05012C200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Picture 6" descr="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57150"/>
            <a:ext cx="91440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609600" y="609600"/>
            <a:ext cx="5562600" cy="914400"/>
          </a:xfrm>
          <a:prstGeom prst="rect">
            <a:avLst/>
          </a:prstGeom>
          <a:solidFill>
            <a:srgbClr val="D9EDE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0000FF"/>
                </a:solidFill>
              </a:rPr>
              <a:t>PHÒNG BỆNH</a:t>
            </a:r>
          </a:p>
        </p:txBody>
      </p:sp>
      <p:sp>
        <p:nvSpPr>
          <p:cNvPr id="44040" name="WordArt 8"/>
          <p:cNvSpPr>
            <a:spLocks noChangeArrowheads="1" noChangeShapeType="1" noTextEdit="1"/>
          </p:cNvSpPr>
          <p:nvPr/>
        </p:nvSpPr>
        <p:spPr bwMode="auto">
          <a:xfrm>
            <a:off x="1143000" y="1447800"/>
            <a:ext cx="7162800" cy="24193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VIÊM GAN 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40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1752600" y="0"/>
            <a:ext cx="510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PHÒNG BỆNH VIÊM GAN A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228600" y="609600"/>
            <a:ext cx="891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006600"/>
                </a:solidFill>
              </a:rPr>
              <a:t>Tác nhân gây bệnh và con đường lây truyền bệnh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304800" y="1676400"/>
            <a:ext cx="853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Bệnh viêm gan A nguy hiểm như thế nào?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762000" y="2438400"/>
            <a:ext cx="7467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Bệnh viêm gan A làm cho cơ thể mệt mỏi, chán ăn, gầy yếu.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4" grpId="0"/>
      <p:bldP spid="634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304800" y="1066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4000" b="1">
                <a:solidFill>
                  <a:srgbClr val="0000FF"/>
                </a:solidFill>
              </a:rPr>
              <a:t>Cách phòng bệnh viêm gan A.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en-US" sz="4000" b="1">
              <a:solidFill>
                <a:srgbClr val="0000FF"/>
              </a:solidFill>
            </a:endParaRPr>
          </a:p>
        </p:txBody>
      </p:sp>
      <p:sp>
        <p:nvSpPr>
          <p:cNvPr id="13315" name="Text Box 13"/>
          <p:cNvSpPr txBox="1">
            <a:spLocks noChangeArrowheads="1"/>
          </p:cNvSpPr>
          <p:nvPr/>
        </p:nvSpPr>
        <p:spPr bwMode="auto">
          <a:xfrm>
            <a:off x="1676400" y="381000"/>
            <a:ext cx="510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PHÒNG BỆNH VIÊM GAN A</a:t>
            </a:r>
          </a:p>
        </p:txBody>
      </p:sp>
      <p:pic>
        <p:nvPicPr>
          <p:cNvPr id="13316" name="Picture 15" descr="10_7_17_1527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81200"/>
            <a:ext cx="3341688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7" descr="nhan-tran-kh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362200"/>
            <a:ext cx="4191000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18"/>
          <p:cNvSpPr txBox="1">
            <a:spLocks noChangeArrowheads="1"/>
          </p:cNvSpPr>
          <p:nvPr/>
        </p:nvSpPr>
        <p:spPr bwMode="auto">
          <a:xfrm>
            <a:off x="5410200" y="59436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NHÂN TRẦN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676400" y="381000"/>
            <a:ext cx="510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PHÒNG BỆNH VIÊM GAN A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04800" y="1066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4000" b="1" u="sng">
                <a:solidFill>
                  <a:srgbClr val="0000FF"/>
                </a:solidFill>
              </a:rPr>
              <a:t>Cách phòng bệnh viêm gan A.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en-US" sz="4000" b="1" u="sng">
              <a:solidFill>
                <a:srgbClr val="0000FF"/>
              </a:solidFill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609600" y="1981200"/>
            <a:ext cx="762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1. Làm thế nào để phòng bệnh viêm gan A?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1371600" y="4114800"/>
            <a:ext cx="5105400" cy="1198563"/>
          </a:xfrm>
          <a:prstGeom prst="rect">
            <a:avLst/>
          </a:prstGeom>
          <a:solidFill>
            <a:srgbClr val="FFFF99"/>
          </a:solidFill>
          <a:ln w="38100">
            <a:solidFill>
              <a:srgbClr val="6600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QUAN SÁT TRANH: 2, 3, 4, 5 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  THẢO LUẬN NHÓM 4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609600" y="2590800"/>
            <a:ext cx="7467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2. Theo em, người bệnh viêm gan A cần làm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0" grpId="0"/>
      <p:bldP spid="62471" grpId="0" animBg="1"/>
      <p:bldP spid="624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676400" y="304800"/>
            <a:ext cx="510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PHÒNG BỆNH VIÊM GAN A</a:t>
            </a: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304800" y="7620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3200" b="1" u="sng">
                <a:solidFill>
                  <a:srgbClr val="0000FF"/>
                </a:solidFill>
              </a:rPr>
              <a:t>Cách phòng bệnh viêm gan A.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en-US" sz="3200" b="1" u="sng">
              <a:solidFill>
                <a:srgbClr val="0000FF"/>
              </a:solidFill>
            </a:endParaRPr>
          </a:p>
        </p:txBody>
      </p:sp>
      <p:pic>
        <p:nvPicPr>
          <p:cNvPr id="64518" name="Picture 6" descr="h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5791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5334000" y="2057400"/>
            <a:ext cx="3810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</a:rPr>
              <a:t>Bạn nhỏ đang uống nước đã đun sôi. Vi rút viêm gan A có thể có trong nước lã nhưng bị tiêu diệt khi đun sôi nước.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676400" y="381000"/>
            <a:ext cx="510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PHÒNG BỆNH VIÊM GAN A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304800" y="1066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4000" b="1" u="sng">
                <a:solidFill>
                  <a:srgbClr val="0000FF"/>
                </a:solidFill>
              </a:rPr>
              <a:t>Cách phòng bệnh viêm gan A.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en-US" sz="4000" b="1" u="sng">
              <a:solidFill>
                <a:srgbClr val="0000FF"/>
              </a:solidFill>
            </a:endParaRPr>
          </a:p>
        </p:txBody>
      </p:sp>
      <p:pic>
        <p:nvPicPr>
          <p:cNvPr id="65542" name="Picture 6" descr="h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5562600" cy="504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5486400" y="2209800"/>
            <a:ext cx="3429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</a:rPr>
              <a:t>Bạn nhỏ ăn thức ăn đã được nấu chín, vi rút viêm gan A đã chết trong quá trình đun nấu.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1676400" y="152400"/>
            <a:ext cx="510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PHÒNG BỆNH VIÊM GAN A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228600" y="685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800" b="1" u="sng">
                <a:solidFill>
                  <a:srgbClr val="0000FF"/>
                </a:solidFill>
              </a:rPr>
              <a:t>Cách phòng bệnh viêm gan A.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en-US" sz="2800" b="1" u="sng">
              <a:solidFill>
                <a:srgbClr val="0000FF"/>
              </a:solidFill>
            </a:endParaRPr>
          </a:p>
        </p:txBody>
      </p:sp>
      <p:pic>
        <p:nvPicPr>
          <p:cNvPr id="66566" name="Picture 6" descr="h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6350"/>
            <a:ext cx="5867400" cy="5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5562600" y="2209800"/>
            <a:ext cx="33528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</a:rPr>
              <a:t>Bạn nhỏ rửa tay trước khi ăn cơm. Vi rút viêm gan A có thể dính vào tay trong quá trình làm việc, vui chơi.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1676400" y="228600"/>
            <a:ext cx="510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PHÒNG BỆNH VIÊM GAN A</a:t>
            </a: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304800" y="7620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800" b="1" u="sng">
                <a:solidFill>
                  <a:srgbClr val="0000FF"/>
                </a:solidFill>
              </a:rPr>
              <a:t>Cách phòng bệnh viêm gan A.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en-US" sz="2800" b="1" u="sng">
              <a:solidFill>
                <a:srgbClr val="0000FF"/>
              </a:solidFill>
            </a:endParaRPr>
          </a:p>
        </p:txBody>
      </p:sp>
      <p:pic>
        <p:nvPicPr>
          <p:cNvPr id="67590" name="Picture 6" descr="h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63675"/>
            <a:ext cx="6096000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5638800" y="1600200"/>
            <a:ext cx="35052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</a:rPr>
              <a:t>Bạn nhỏ rửa tay bằng xà phòng sau khi đi đại tiện. Vi rút viêm gan A có thể có trong phân người bệnh. Nếu dính vào tay sẽ có nguy cơ bị viêm gan 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30480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h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0"/>
            <a:ext cx="29718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h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365500"/>
            <a:ext cx="297180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h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3262313"/>
            <a:ext cx="3157538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514600"/>
            <a:ext cx="4038600" cy="762000"/>
          </a:xfrm>
          <a:noFill/>
        </p:spPr>
        <p:txBody>
          <a:bodyPr/>
          <a:lstStyle/>
          <a:p>
            <a:pPr eaLnBrk="1" hangingPunct="1"/>
            <a:r>
              <a:rPr lang="en-US" sz="1900" b="1" smtClean="0"/>
              <a:t>Uống n</a:t>
            </a:r>
            <a:r>
              <a:rPr lang="vi-VN" sz="1900" b="1" smtClean="0"/>
              <a:t>ư</a:t>
            </a:r>
            <a:r>
              <a:rPr lang="en-US" sz="1900" b="1" smtClean="0"/>
              <a:t>ớc </a:t>
            </a:r>
            <a:r>
              <a:rPr lang="vi-VN" sz="1900" b="1" smtClean="0"/>
              <a:t>đ</a:t>
            </a:r>
            <a:r>
              <a:rPr lang="en-US" sz="1900" b="1" smtClean="0"/>
              <a:t>un sôi </a:t>
            </a:r>
            <a:r>
              <a:rPr lang="vi-VN" sz="1900" b="1" smtClean="0"/>
              <a:t>đ</a:t>
            </a:r>
            <a:r>
              <a:rPr lang="en-US" sz="1900" b="1" smtClean="0"/>
              <a:t>ể nguội.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5410200" y="2514600"/>
            <a:ext cx="335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1900" b="1">
                <a:solidFill>
                  <a:schemeClr val="tx2"/>
                </a:solidFill>
              </a:rPr>
              <a:t>Ăn thức </a:t>
            </a:r>
            <a:r>
              <a:rPr lang="vi-VN" sz="1900" b="1">
                <a:solidFill>
                  <a:schemeClr val="tx2"/>
                </a:solidFill>
              </a:rPr>
              <a:t>ă</a:t>
            </a:r>
            <a:r>
              <a:rPr lang="en-US" sz="1900" b="1">
                <a:solidFill>
                  <a:schemeClr val="tx2"/>
                </a:solidFill>
              </a:rPr>
              <a:t>n </a:t>
            </a:r>
            <a:r>
              <a:rPr lang="vi-VN" sz="1900" b="1">
                <a:solidFill>
                  <a:schemeClr val="tx2"/>
                </a:solidFill>
              </a:rPr>
              <a:t>đ</a:t>
            </a:r>
            <a:r>
              <a:rPr lang="en-US" sz="1900" b="1">
                <a:solidFill>
                  <a:schemeClr val="tx2"/>
                </a:solidFill>
              </a:rPr>
              <a:t>ã nấu chín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60960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1900" b="1">
                <a:solidFill>
                  <a:schemeClr val="tx2"/>
                </a:solidFill>
              </a:rPr>
              <a:t>Rửa tay sạch tr</a:t>
            </a:r>
            <a:r>
              <a:rPr lang="vi-VN" sz="1900" b="1">
                <a:solidFill>
                  <a:schemeClr val="tx2"/>
                </a:solidFill>
              </a:rPr>
              <a:t>ư</a:t>
            </a:r>
            <a:r>
              <a:rPr lang="en-US" sz="1900" b="1">
                <a:solidFill>
                  <a:schemeClr val="tx2"/>
                </a:solidFill>
              </a:rPr>
              <a:t>ớc khi </a:t>
            </a:r>
            <a:r>
              <a:rPr lang="vi-VN" sz="1900" b="1">
                <a:solidFill>
                  <a:schemeClr val="tx2"/>
                </a:solidFill>
              </a:rPr>
              <a:t>ă</a:t>
            </a:r>
            <a:r>
              <a:rPr lang="en-US" sz="1900" b="1">
                <a:solidFill>
                  <a:schemeClr val="tx2"/>
                </a:solidFill>
              </a:rPr>
              <a:t>n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4972050" y="6176963"/>
            <a:ext cx="411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1900" b="1">
                <a:solidFill>
                  <a:schemeClr val="tx2"/>
                </a:solidFill>
              </a:rPr>
              <a:t>Rửa tay sau khi </a:t>
            </a:r>
            <a:r>
              <a:rPr lang="vi-VN" sz="1900" b="1">
                <a:solidFill>
                  <a:schemeClr val="tx2"/>
                </a:solidFill>
              </a:rPr>
              <a:t>đ</a:t>
            </a:r>
            <a:r>
              <a:rPr lang="en-US" sz="1900" b="1">
                <a:solidFill>
                  <a:schemeClr val="tx2"/>
                </a:solidFill>
              </a:rPr>
              <a:t>i </a:t>
            </a:r>
            <a:r>
              <a:rPr lang="vi-VN" sz="1900" b="1">
                <a:solidFill>
                  <a:schemeClr val="tx2"/>
                </a:solidFill>
              </a:rPr>
              <a:t>đ</a:t>
            </a:r>
            <a:r>
              <a:rPr lang="en-US" sz="1900" b="1">
                <a:solidFill>
                  <a:schemeClr val="tx2"/>
                </a:solidFill>
              </a:rPr>
              <a:t>ại tiện</a:t>
            </a:r>
          </a:p>
        </p:txBody>
      </p:sp>
      <p:sp>
        <p:nvSpPr>
          <p:cNvPr id="19466" name="Oval 10"/>
          <p:cNvSpPr>
            <a:spLocks noChangeArrowheads="1"/>
          </p:cNvSpPr>
          <p:nvPr/>
        </p:nvSpPr>
        <p:spPr bwMode="auto">
          <a:xfrm>
            <a:off x="533400" y="157163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>
              <a:solidFill>
                <a:srgbClr val="FF0000"/>
              </a:solidFill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533400" y="1143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19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1756" name="Oval 12"/>
          <p:cNvSpPr>
            <a:spLocks noChangeArrowheads="1"/>
          </p:cNvSpPr>
          <p:nvPr/>
        </p:nvSpPr>
        <p:spPr bwMode="auto">
          <a:xfrm>
            <a:off x="8077200" y="3352800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>
              <a:solidFill>
                <a:srgbClr val="FF0000"/>
              </a:solidFill>
            </a:endParaRPr>
          </a:p>
        </p:txBody>
      </p:sp>
      <p:sp>
        <p:nvSpPr>
          <p:cNvPr id="31758" name="Oval 14"/>
          <p:cNvSpPr>
            <a:spLocks noChangeArrowheads="1"/>
          </p:cNvSpPr>
          <p:nvPr/>
        </p:nvSpPr>
        <p:spPr bwMode="auto">
          <a:xfrm>
            <a:off x="7924800" y="228600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>
              <a:solidFill>
                <a:srgbClr val="FF0000"/>
              </a:solidFill>
            </a:endParaRPr>
          </a:p>
        </p:txBody>
      </p:sp>
      <p:sp>
        <p:nvSpPr>
          <p:cNvPr id="31760" name="Oval 16"/>
          <p:cNvSpPr>
            <a:spLocks noChangeArrowheads="1"/>
          </p:cNvSpPr>
          <p:nvPr/>
        </p:nvSpPr>
        <p:spPr bwMode="auto">
          <a:xfrm>
            <a:off x="519113" y="3490913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>
              <a:solidFill>
                <a:srgbClr val="FF0000"/>
              </a:solidFill>
            </a:endParaRP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8062913" y="3300413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19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7924800" y="157163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19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533400" y="34290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19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1764" name="Oval 20"/>
          <p:cNvSpPr>
            <a:spLocks noChangeArrowheads="1"/>
          </p:cNvSpPr>
          <p:nvPr/>
        </p:nvSpPr>
        <p:spPr bwMode="auto">
          <a:xfrm>
            <a:off x="3429000" y="2209800"/>
            <a:ext cx="2057400" cy="3429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3581400" y="2743200"/>
            <a:ext cx="16764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PHÒNG BỆNH</a:t>
            </a: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VIÊM </a:t>
            </a: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GAN 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  <p:bldP spid="31751" grpId="0"/>
      <p:bldP spid="31752" grpId="0"/>
      <p:bldP spid="31753" grpId="0"/>
      <p:bldP spid="31755" grpId="0"/>
      <p:bldP spid="31755" grpId="1"/>
      <p:bldP spid="31756" grpId="0" animBg="1"/>
      <p:bldP spid="31758" grpId="0" animBg="1"/>
      <p:bldP spid="31760" grpId="0" animBg="1"/>
      <p:bldP spid="31762" grpId="0"/>
      <p:bldP spid="31763" grpId="0"/>
      <p:bldP spid="31759" grpId="0"/>
      <p:bldP spid="31764" grpId="0" animBg="1"/>
      <p:bldP spid="317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-1023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0483" name="Picture 5" descr="article67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2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7" descr="ANd9GcTfbuNMCOeHYNuIge_TKHN_tX3Gx7kBMLABnl7RczN8EX1wul1pycG-ryF0O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10000"/>
            <a:ext cx="411480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9" descr="2002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1713" y="609600"/>
            <a:ext cx="4103687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10"/>
          <p:cNvSpPr>
            <a:spLocks noChangeArrowheads="1"/>
          </p:cNvSpPr>
          <p:nvPr/>
        </p:nvSpPr>
        <p:spPr bwMode="auto">
          <a:xfrm>
            <a:off x="1905000" y="42863"/>
            <a:ext cx="5927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</a:rPr>
              <a:t>Cách phòng bệnh viêm gan 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ChangeArrowheads="1"/>
          </p:cNvSpPr>
          <p:nvPr/>
        </p:nvSpPr>
        <p:spPr bwMode="auto">
          <a:xfrm>
            <a:off x="1981200" y="10668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3600" b="1">
                <a:solidFill>
                  <a:srgbClr val="FF0000"/>
                </a:solidFill>
              </a:rPr>
              <a:t>Hãy chọn </a:t>
            </a:r>
            <a:r>
              <a:rPr lang="vi-VN" sz="3600" b="1">
                <a:solidFill>
                  <a:srgbClr val="FF0000"/>
                </a:solidFill>
              </a:rPr>
              <a:t>đ</a:t>
            </a:r>
            <a:r>
              <a:rPr lang="en-US" sz="3600" b="1">
                <a:solidFill>
                  <a:srgbClr val="FF0000"/>
                </a:solidFill>
              </a:rPr>
              <a:t>áp án </a:t>
            </a:r>
            <a:r>
              <a:rPr lang="vi-VN" sz="3600" b="1">
                <a:solidFill>
                  <a:srgbClr val="FF0000"/>
                </a:solidFill>
              </a:rPr>
              <a:t>đ</a:t>
            </a:r>
            <a:r>
              <a:rPr lang="en-US" sz="3600" b="1">
                <a:solidFill>
                  <a:srgbClr val="FF0000"/>
                </a:solidFill>
              </a:rPr>
              <a:t>úng</a:t>
            </a:r>
          </a:p>
        </p:txBody>
      </p:sp>
      <p:sp>
        <p:nvSpPr>
          <p:cNvPr id="21507" name="Rectangle 9"/>
          <p:cNvSpPr>
            <a:spLocks noChangeArrowheads="1"/>
          </p:cNvSpPr>
          <p:nvPr/>
        </p:nvSpPr>
        <p:spPr bwMode="auto">
          <a:xfrm>
            <a:off x="0" y="2514600"/>
            <a:ext cx="92964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800" b="1">
                <a:solidFill>
                  <a:srgbClr val="660033"/>
                </a:solidFill>
              </a:rPr>
              <a:t>1. Vi rút viêm gan A có ở chất thải nào của ng</a:t>
            </a:r>
            <a:r>
              <a:rPr lang="vi-VN" sz="2800" b="1">
                <a:solidFill>
                  <a:srgbClr val="660033"/>
                </a:solidFill>
              </a:rPr>
              <a:t>ư</a:t>
            </a:r>
            <a:r>
              <a:rPr lang="en-US" sz="2800" b="1">
                <a:solidFill>
                  <a:srgbClr val="660033"/>
                </a:solidFill>
              </a:rPr>
              <a:t>ời bệnh?</a:t>
            </a:r>
            <a:br>
              <a:rPr lang="en-US" sz="2800" b="1">
                <a:solidFill>
                  <a:srgbClr val="660033"/>
                </a:solidFill>
              </a:rPr>
            </a:br>
            <a:r>
              <a:rPr lang="en-US" sz="2800" b="1">
                <a:solidFill>
                  <a:srgbClr val="0000FF"/>
                </a:solidFill>
              </a:rPr>
              <a:t>A. Mồ hôi.        B. Phân.	C. Đờm.	  D. N</a:t>
            </a:r>
            <a:r>
              <a:rPr lang="vi-VN" sz="2800" b="1">
                <a:solidFill>
                  <a:srgbClr val="0000FF"/>
                </a:solidFill>
              </a:rPr>
              <a:t>ư</a:t>
            </a:r>
            <a:r>
              <a:rPr lang="en-US" sz="2800" b="1">
                <a:solidFill>
                  <a:srgbClr val="0000FF"/>
                </a:solidFill>
              </a:rPr>
              <a:t>ớc tiểu</a:t>
            </a:r>
          </a:p>
        </p:txBody>
      </p:sp>
      <p:sp>
        <p:nvSpPr>
          <p:cNvPr id="21508" name="Rectangle 10"/>
          <p:cNvSpPr>
            <a:spLocks noChangeArrowheads="1"/>
          </p:cNvSpPr>
          <p:nvPr/>
        </p:nvSpPr>
        <p:spPr bwMode="auto">
          <a:xfrm>
            <a:off x="381000" y="16002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800" b="1">
                <a:solidFill>
                  <a:srgbClr val="660033"/>
                </a:solidFill>
              </a:rPr>
              <a:t>2. Bệnh viêm gan A lây truyền qua </a:t>
            </a:r>
            <a:r>
              <a:rPr lang="vi-VN" sz="2800" b="1">
                <a:solidFill>
                  <a:srgbClr val="660033"/>
                </a:solidFill>
              </a:rPr>
              <a:t>đư</a:t>
            </a:r>
            <a:r>
              <a:rPr lang="en-US" sz="2800" b="1">
                <a:solidFill>
                  <a:srgbClr val="660033"/>
                </a:solidFill>
              </a:rPr>
              <a:t>ờng nào?</a:t>
            </a:r>
            <a:br>
              <a:rPr lang="en-US" sz="2800" b="1">
                <a:solidFill>
                  <a:srgbClr val="660033"/>
                </a:solidFill>
              </a:rPr>
            </a:br>
            <a:r>
              <a:rPr lang="en-US" sz="2800" b="1">
                <a:solidFill>
                  <a:srgbClr val="0000FF"/>
                </a:solidFill>
              </a:rPr>
              <a:t>A. Hô hấp.        B. Máu.	C. Tiêu hóa.	D. Da</a:t>
            </a:r>
          </a:p>
        </p:txBody>
      </p:sp>
      <p:sp>
        <p:nvSpPr>
          <p:cNvPr id="21509" name="Rectangle 11"/>
          <p:cNvSpPr>
            <a:spLocks noChangeArrowheads="1"/>
          </p:cNvSpPr>
          <p:nvPr/>
        </p:nvSpPr>
        <p:spPr bwMode="auto">
          <a:xfrm>
            <a:off x="0" y="3886200"/>
            <a:ext cx="9144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 eaLnBrk="1" hangingPunct="1"/>
            <a:r>
              <a:rPr lang="en-US" sz="2800" b="1">
                <a:solidFill>
                  <a:srgbClr val="660033"/>
                </a:solidFill>
              </a:rPr>
              <a:t>3. Nên làm gì </a:t>
            </a:r>
            <a:r>
              <a:rPr lang="vi-VN" sz="2800" b="1">
                <a:solidFill>
                  <a:srgbClr val="660033"/>
                </a:solidFill>
              </a:rPr>
              <a:t>đ</a:t>
            </a:r>
            <a:r>
              <a:rPr lang="en-US" sz="2800" b="1">
                <a:solidFill>
                  <a:srgbClr val="660033"/>
                </a:solidFill>
              </a:rPr>
              <a:t>ể phòng bệnh viêm gan A?</a:t>
            </a:r>
            <a:br>
              <a:rPr lang="en-US" sz="2800" b="1">
                <a:solidFill>
                  <a:srgbClr val="660033"/>
                </a:solidFill>
              </a:rPr>
            </a:br>
            <a:r>
              <a:rPr lang="en-US" sz="2800" b="1">
                <a:solidFill>
                  <a:srgbClr val="0000FF"/>
                </a:solidFill>
              </a:rPr>
              <a:t>A.</a:t>
            </a:r>
            <a:r>
              <a:rPr lang="en-US" sz="2800" b="1">
                <a:solidFill>
                  <a:srgbClr val="660033"/>
                </a:solidFill>
              </a:rPr>
              <a:t> </a:t>
            </a:r>
            <a:r>
              <a:rPr lang="en-US" sz="2800" b="1">
                <a:solidFill>
                  <a:srgbClr val="0000FF"/>
                </a:solidFill>
              </a:rPr>
              <a:t>Ăn chín.        </a:t>
            </a:r>
            <a:br>
              <a:rPr lang="en-US" sz="2800" b="1">
                <a:solidFill>
                  <a:srgbClr val="0000FF"/>
                </a:solidFill>
              </a:rPr>
            </a:br>
            <a:r>
              <a:rPr lang="en-US" sz="2800" b="1">
                <a:solidFill>
                  <a:srgbClr val="0000FF"/>
                </a:solidFill>
              </a:rPr>
              <a:t>B. Uống n</a:t>
            </a:r>
            <a:r>
              <a:rPr lang="vi-VN" sz="2800" b="1">
                <a:solidFill>
                  <a:srgbClr val="0000FF"/>
                </a:solidFill>
              </a:rPr>
              <a:t>ư</a:t>
            </a:r>
            <a:r>
              <a:rPr lang="en-US" sz="2800" b="1">
                <a:solidFill>
                  <a:srgbClr val="0000FF"/>
                </a:solidFill>
              </a:rPr>
              <a:t>ớc </a:t>
            </a:r>
            <a:r>
              <a:rPr lang="vi-VN" sz="2800" b="1">
                <a:solidFill>
                  <a:srgbClr val="0000FF"/>
                </a:solidFill>
              </a:rPr>
              <a:t>đ</a:t>
            </a:r>
            <a:r>
              <a:rPr lang="en-US" sz="2800" b="1">
                <a:solidFill>
                  <a:srgbClr val="0000FF"/>
                </a:solidFill>
              </a:rPr>
              <a:t>ã </a:t>
            </a:r>
            <a:r>
              <a:rPr lang="vi-VN" sz="2800" b="1">
                <a:solidFill>
                  <a:srgbClr val="0000FF"/>
                </a:solidFill>
              </a:rPr>
              <a:t>đ</a:t>
            </a:r>
            <a:r>
              <a:rPr lang="en-US" sz="2800" b="1">
                <a:solidFill>
                  <a:srgbClr val="0000FF"/>
                </a:solidFill>
              </a:rPr>
              <a:t>un sôi.	        </a:t>
            </a:r>
            <a:br>
              <a:rPr lang="en-US" sz="2800" b="1">
                <a:solidFill>
                  <a:srgbClr val="0000FF"/>
                </a:solidFill>
              </a:rPr>
            </a:br>
            <a:r>
              <a:rPr lang="en-US" sz="2800" b="1">
                <a:solidFill>
                  <a:srgbClr val="0000FF"/>
                </a:solidFill>
              </a:rPr>
              <a:t>C. Rửa sạch tay tr</a:t>
            </a:r>
            <a:r>
              <a:rPr lang="vi-VN" sz="2800" b="1">
                <a:solidFill>
                  <a:srgbClr val="0000FF"/>
                </a:solidFill>
              </a:rPr>
              <a:t>ư</a:t>
            </a:r>
            <a:r>
              <a:rPr lang="en-US" sz="2800" b="1">
                <a:solidFill>
                  <a:srgbClr val="0000FF"/>
                </a:solidFill>
              </a:rPr>
              <a:t>ớc khi </a:t>
            </a:r>
            <a:r>
              <a:rPr lang="vi-VN" sz="2800" b="1">
                <a:solidFill>
                  <a:srgbClr val="0000FF"/>
                </a:solidFill>
              </a:rPr>
              <a:t>ă</a:t>
            </a:r>
            <a:r>
              <a:rPr lang="en-US" sz="2800" b="1">
                <a:solidFill>
                  <a:srgbClr val="0000FF"/>
                </a:solidFill>
              </a:rPr>
              <a:t>n và sau khi </a:t>
            </a:r>
            <a:r>
              <a:rPr lang="vi-VN" sz="2800" b="1">
                <a:solidFill>
                  <a:srgbClr val="0000FF"/>
                </a:solidFill>
              </a:rPr>
              <a:t>đ</a:t>
            </a:r>
            <a:r>
              <a:rPr lang="en-US" sz="2800" b="1">
                <a:solidFill>
                  <a:srgbClr val="0000FF"/>
                </a:solidFill>
              </a:rPr>
              <a:t>i </a:t>
            </a:r>
            <a:r>
              <a:rPr lang="vi-VN" sz="2800" b="1">
                <a:solidFill>
                  <a:srgbClr val="0000FF"/>
                </a:solidFill>
              </a:rPr>
              <a:t>đ</a:t>
            </a:r>
            <a:r>
              <a:rPr lang="en-US" sz="2800" b="1">
                <a:solidFill>
                  <a:srgbClr val="0000FF"/>
                </a:solidFill>
              </a:rPr>
              <a:t>ại tiện.</a:t>
            </a:r>
            <a:br>
              <a:rPr lang="en-US" sz="2800" b="1">
                <a:solidFill>
                  <a:srgbClr val="0000FF"/>
                </a:solidFill>
              </a:rPr>
            </a:br>
            <a:r>
              <a:rPr lang="en-US" sz="2800" b="1">
                <a:solidFill>
                  <a:srgbClr val="0000FF"/>
                </a:solidFill>
              </a:rPr>
              <a:t>D. Thực hiện tất cả các việc trên.</a:t>
            </a:r>
          </a:p>
        </p:txBody>
      </p:sp>
      <p:sp>
        <p:nvSpPr>
          <p:cNvPr id="33810" name="Oval 18"/>
          <p:cNvSpPr>
            <a:spLocks noChangeArrowheads="1"/>
          </p:cNvSpPr>
          <p:nvPr/>
        </p:nvSpPr>
        <p:spPr bwMode="auto">
          <a:xfrm>
            <a:off x="762000" y="5867400"/>
            <a:ext cx="533400" cy="533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3816" name="Oval 24"/>
          <p:cNvSpPr>
            <a:spLocks noChangeArrowheads="1"/>
          </p:cNvSpPr>
          <p:nvPr/>
        </p:nvSpPr>
        <p:spPr bwMode="auto">
          <a:xfrm>
            <a:off x="2362200" y="3352800"/>
            <a:ext cx="685800" cy="6096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1512" name="Text Box 25"/>
          <p:cNvSpPr txBox="1">
            <a:spLocks noChangeArrowheads="1"/>
          </p:cNvSpPr>
          <p:nvPr/>
        </p:nvSpPr>
        <p:spPr bwMode="auto">
          <a:xfrm>
            <a:off x="1676400" y="0"/>
            <a:ext cx="510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PHÒNG BỆNH VIÊM GAN A</a:t>
            </a:r>
          </a:p>
        </p:txBody>
      </p:sp>
      <p:sp>
        <p:nvSpPr>
          <p:cNvPr id="21513" name="Rectangle 26"/>
          <p:cNvSpPr>
            <a:spLocks noChangeArrowheads="1"/>
          </p:cNvSpPr>
          <p:nvPr/>
        </p:nvSpPr>
        <p:spPr bwMode="auto">
          <a:xfrm>
            <a:off x="304800" y="533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400" b="1" u="sng">
                <a:solidFill>
                  <a:srgbClr val="0000FF"/>
                </a:solidFill>
              </a:rPr>
              <a:t>Cách phòng bệnh viêm gan A.</a:t>
            </a:r>
          </a:p>
        </p:txBody>
      </p:sp>
      <p:sp>
        <p:nvSpPr>
          <p:cNvPr id="33819" name="Oval 27"/>
          <p:cNvSpPr>
            <a:spLocks noChangeArrowheads="1"/>
          </p:cNvSpPr>
          <p:nvPr/>
        </p:nvSpPr>
        <p:spPr bwMode="auto">
          <a:xfrm>
            <a:off x="2819400" y="2057400"/>
            <a:ext cx="685800" cy="533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0" grpId="0" animBg="1"/>
      <p:bldP spid="33816" grpId="0" animBg="1"/>
      <p:bldP spid="338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8190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WordArt 5"/>
          <p:cNvSpPr>
            <a:spLocks noChangeArrowheads="1" noChangeShapeType="1" noTextEdit="1"/>
          </p:cNvSpPr>
          <p:nvPr/>
        </p:nvSpPr>
        <p:spPr bwMode="auto">
          <a:xfrm>
            <a:off x="1371600" y="381000"/>
            <a:ext cx="5715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KIỂM TRA BÀI CŨ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762000" y="1905000"/>
            <a:ext cx="7239000" cy="650875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</a:rPr>
              <a:t>Nêu cách phòng bệnh viêm não.</a:t>
            </a: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381000" y="1676400"/>
            <a:ext cx="8382000" cy="2438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3400">
                <a:solidFill>
                  <a:srgbClr val="FF3300"/>
                </a:solidFill>
              </a:rPr>
              <a:t> </a:t>
            </a:r>
            <a:r>
              <a:rPr lang="en-US" sz="3700" b="1">
                <a:solidFill>
                  <a:srgbClr val="0000FF"/>
                </a:solidFill>
              </a:rPr>
              <a:t>Giữ vệ sinh nhà ở và môi tr</a:t>
            </a:r>
            <a:r>
              <a:rPr lang="vi-VN" sz="3700" b="1">
                <a:solidFill>
                  <a:srgbClr val="0000FF"/>
                </a:solidFill>
              </a:rPr>
              <a:t>ư</a:t>
            </a:r>
            <a:r>
              <a:rPr lang="en-US" sz="3700" b="1">
                <a:solidFill>
                  <a:srgbClr val="0000FF"/>
                </a:solidFill>
              </a:rPr>
              <a:t>ờng xung quanh; không </a:t>
            </a:r>
            <a:r>
              <a:rPr lang="vi-VN" sz="3700" b="1">
                <a:solidFill>
                  <a:srgbClr val="0000FF"/>
                </a:solidFill>
              </a:rPr>
              <a:t>đ</a:t>
            </a:r>
            <a:r>
              <a:rPr lang="en-US" sz="3700" b="1">
                <a:solidFill>
                  <a:srgbClr val="0000FF"/>
                </a:solidFill>
              </a:rPr>
              <a:t>ể ao tù, n</a:t>
            </a:r>
            <a:r>
              <a:rPr lang="vi-VN" sz="3700" b="1">
                <a:solidFill>
                  <a:srgbClr val="0000FF"/>
                </a:solidFill>
              </a:rPr>
              <a:t>ư</a:t>
            </a:r>
            <a:r>
              <a:rPr lang="en-US" sz="3700" b="1">
                <a:solidFill>
                  <a:srgbClr val="0000FF"/>
                </a:solidFill>
              </a:rPr>
              <a:t>ớc </a:t>
            </a:r>
            <a:r>
              <a:rPr lang="vi-VN" sz="3700" b="1">
                <a:solidFill>
                  <a:srgbClr val="0000FF"/>
                </a:solidFill>
              </a:rPr>
              <a:t>đ</a:t>
            </a:r>
            <a:r>
              <a:rPr lang="en-US" sz="3700" b="1">
                <a:solidFill>
                  <a:srgbClr val="0000FF"/>
                </a:solidFill>
              </a:rPr>
              <a:t>ọng; diệt muỗi, diệt bọ gậy. Có thói quen ngủ mắc màn.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 animBg="1"/>
      <p:bldP spid="53254" grpId="1" animBg="1"/>
      <p:bldP spid="5325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381000" y="2438400"/>
            <a:ext cx="853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</a:rPr>
              <a:t>*</a:t>
            </a:r>
            <a:r>
              <a:rPr lang="en-US" sz="3200" b="1">
                <a:solidFill>
                  <a:srgbClr val="0000FF"/>
                </a:solidFill>
              </a:rPr>
              <a:t> Bệnh viêm gan A lây qua </a:t>
            </a:r>
            <a:r>
              <a:rPr lang="vi-VN" sz="3200" b="1">
                <a:solidFill>
                  <a:srgbClr val="0000FF"/>
                </a:solidFill>
              </a:rPr>
              <a:t>đư</a:t>
            </a:r>
            <a:r>
              <a:rPr lang="en-US" sz="3200" b="1">
                <a:solidFill>
                  <a:srgbClr val="0000FF"/>
                </a:solidFill>
              </a:rPr>
              <a:t>ờng tiêu hóa. Muốn phòng bệnh viêm gan A cần “Ăn chín, uống sôi”, rửa sạch tay tr</a:t>
            </a:r>
            <a:r>
              <a:rPr lang="vi-VN" sz="3200" b="1">
                <a:solidFill>
                  <a:srgbClr val="0000FF"/>
                </a:solidFill>
              </a:rPr>
              <a:t>ư</a:t>
            </a:r>
            <a:r>
              <a:rPr lang="en-US" sz="3200" b="1">
                <a:solidFill>
                  <a:srgbClr val="0000FF"/>
                </a:solidFill>
              </a:rPr>
              <a:t>ớc khi </a:t>
            </a:r>
            <a:r>
              <a:rPr lang="vi-VN" sz="3200" b="1">
                <a:solidFill>
                  <a:srgbClr val="0000FF"/>
                </a:solidFill>
              </a:rPr>
              <a:t>ă</a:t>
            </a:r>
            <a:r>
              <a:rPr lang="en-US" sz="3200" b="1">
                <a:solidFill>
                  <a:srgbClr val="0000FF"/>
                </a:solidFill>
              </a:rPr>
              <a:t>n và sau khi </a:t>
            </a:r>
            <a:r>
              <a:rPr lang="vi-VN" sz="3200" b="1">
                <a:solidFill>
                  <a:srgbClr val="0000FF"/>
                </a:solidFill>
              </a:rPr>
              <a:t>đ</a:t>
            </a:r>
            <a:r>
              <a:rPr lang="en-US" sz="3200" b="1">
                <a:solidFill>
                  <a:srgbClr val="0000FF"/>
                </a:solidFill>
              </a:rPr>
              <a:t>i </a:t>
            </a:r>
            <a:r>
              <a:rPr lang="vi-VN" sz="3200" b="1">
                <a:solidFill>
                  <a:srgbClr val="0000FF"/>
                </a:solidFill>
              </a:rPr>
              <a:t>đ</a:t>
            </a:r>
            <a:r>
              <a:rPr lang="en-US" sz="3200" b="1">
                <a:solidFill>
                  <a:srgbClr val="0000FF"/>
                </a:solidFill>
              </a:rPr>
              <a:t>ại tiện.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457200" y="4114800"/>
            <a:ext cx="84582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*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>
                <a:solidFill>
                  <a:srgbClr val="0000FF"/>
                </a:solidFill>
              </a:rPr>
              <a:t>Bệnh viêm gan A chưa có thuốc đặc trị. Người bệnh cần nghỉ ngơi; ăn thức ăn lỏng chứa nhiếu chất đạm, vi-ta-min; không ăn mỡ; không uống rượu.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1676400" y="0"/>
            <a:ext cx="510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6600"/>
                </a:solidFill>
              </a:rPr>
              <a:t>PHÒNG BỆNH VIÊM GAN A</a:t>
            </a:r>
          </a:p>
        </p:txBody>
      </p:sp>
      <p:sp>
        <p:nvSpPr>
          <p:cNvPr id="69639" name="WordArt 7"/>
          <p:cNvSpPr>
            <a:spLocks noChangeArrowheads="1" noChangeShapeType="1" noTextEdit="1"/>
          </p:cNvSpPr>
          <p:nvPr/>
        </p:nvSpPr>
        <p:spPr bwMode="auto">
          <a:xfrm>
            <a:off x="2133600" y="685800"/>
            <a:ext cx="3200400" cy="981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GHI NHỚ</a:t>
            </a:r>
            <a:endParaRPr lang="en-US" sz="3200" b="1" kern="1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  <p:bldP spid="69637" grpId="0"/>
      <p:bldP spid="696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8190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5" descr="Bellcol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28600"/>
            <a:ext cx="144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WordArt 6"/>
          <p:cNvSpPr>
            <a:spLocks noChangeArrowheads="1" noChangeShapeType="1" noTextEdit="1"/>
          </p:cNvSpPr>
          <p:nvPr/>
        </p:nvSpPr>
        <p:spPr bwMode="auto">
          <a:xfrm>
            <a:off x="990600" y="2362200"/>
            <a:ext cx="7162800" cy="24193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VIÊM GAN A</a:t>
            </a: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990600" y="1905000"/>
            <a:ext cx="5562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0000FF"/>
                </a:solidFill>
              </a:rPr>
              <a:t>PHÒNG BỆNH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4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458200" cy="22113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smtClean="0">
                <a:solidFill>
                  <a:srgbClr val="0000FF"/>
                </a:solidFill>
              </a:rPr>
              <a:t>1. Nêu một số dấu hiệu của bệnh viêm gan A?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smtClean="0">
                <a:solidFill>
                  <a:srgbClr val="0000FF"/>
                </a:solidFill>
              </a:rPr>
              <a:t>2. Tác nhân gây ra bệnh viêm gan A là gì?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smtClean="0">
                <a:solidFill>
                  <a:srgbClr val="0000FF"/>
                </a:solidFill>
              </a:rPr>
              <a:t>3. Bệnh viêm gan A lây truyền nh</a:t>
            </a:r>
            <a:r>
              <a:rPr lang="vi-VN" sz="2800" b="1" smtClean="0">
                <a:solidFill>
                  <a:srgbClr val="0000FF"/>
                </a:solidFill>
              </a:rPr>
              <a:t>ư</a:t>
            </a:r>
            <a:r>
              <a:rPr lang="en-US" sz="2800" b="1" smtClean="0">
                <a:solidFill>
                  <a:srgbClr val="0000FF"/>
                </a:solidFill>
              </a:rPr>
              <a:t> thế nào?</a:t>
            </a:r>
          </a:p>
        </p:txBody>
      </p:sp>
      <p:sp>
        <p:nvSpPr>
          <p:cNvPr id="6147" name="Text Box 9"/>
          <p:cNvSpPr txBox="1">
            <a:spLocks noChangeArrowheads="1"/>
          </p:cNvSpPr>
          <p:nvPr/>
        </p:nvSpPr>
        <p:spPr bwMode="auto">
          <a:xfrm>
            <a:off x="1676400" y="228600"/>
            <a:ext cx="510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PHÒNG BỆNH VIÊM GAN A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057400" y="3505200"/>
            <a:ext cx="4876800" cy="3124200"/>
            <a:chOff x="3264" y="0"/>
            <a:chExt cx="2496" cy="2112"/>
          </a:xfrm>
        </p:grpSpPr>
        <p:pic>
          <p:nvPicPr>
            <p:cNvPr id="6150" name="Picture 14" descr="pe03166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3648" y="0"/>
              <a:ext cx="1440" cy="1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1" name="AutoShape 15"/>
            <p:cNvSpPr>
              <a:spLocks noChangeArrowheads="1"/>
            </p:cNvSpPr>
            <p:nvPr/>
          </p:nvSpPr>
          <p:spPr bwMode="auto">
            <a:xfrm>
              <a:off x="3264" y="1344"/>
              <a:ext cx="2496" cy="768"/>
            </a:xfrm>
            <a:prstGeom prst="ribbon">
              <a:avLst>
                <a:gd name="adj1" fmla="val 12500"/>
                <a:gd name="adj2" fmla="val 5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2000" b="1">
                  <a:solidFill>
                    <a:srgbClr val="FF3300"/>
                  </a:solidFill>
                  <a:latin typeface="Times New Roman" pitchFamily="18" charset="0"/>
                </a:rPr>
                <a:t>Quan </a:t>
              </a:r>
              <a:r>
                <a:rPr lang="en-US" sz="2000" b="1">
                  <a:solidFill>
                    <a:srgbClr val="FF3300"/>
                  </a:solidFill>
                </a:rPr>
                <a:t>sát</a:t>
              </a:r>
              <a:r>
                <a:rPr lang="en-US" sz="2000" b="1">
                  <a:solidFill>
                    <a:srgbClr val="FF3300"/>
                  </a:solidFill>
                  <a:latin typeface="Times New Roman" pitchFamily="18" charset="0"/>
                </a:rPr>
                <a:t> tranh</a:t>
              </a:r>
            </a:p>
            <a:p>
              <a:pPr algn="ctr" eaLnBrk="1" hangingPunct="1"/>
              <a:r>
                <a:rPr lang="en-US" sz="2000" b="1">
                  <a:solidFill>
                    <a:srgbClr val="FF3300"/>
                  </a:solidFill>
                  <a:latin typeface="Times New Roman" pitchFamily="18" charset="0"/>
                </a:rPr>
                <a:t>Thảo luận nhóm đôi</a:t>
              </a:r>
            </a:p>
          </p:txBody>
        </p:sp>
      </p:grpSp>
      <p:sp>
        <p:nvSpPr>
          <p:cNvPr id="6149" name="Text Box 16"/>
          <p:cNvSpPr txBox="1">
            <a:spLocks noChangeArrowheads="1"/>
          </p:cNvSpPr>
          <p:nvPr/>
        </p:nvSpPr>
        <p:spPr bwMode="auto">
          <a:xfrm>
            <a:off x="228600" y="838200"/>
            <a:ext cx="891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006600"/>
                </a:solidFill>
              </a:rPr>
              <a:t>Tác nhân gây bệnh và con đường lây truyền bệnh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915400" cy="129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>
                <a:solidFill>
                  <a:srgbClr val="FF0000"/>
                </a:solidFill>
              </a:rPr>
              <a:t>-Một số dấu hiệu của bệnh viêm gan A:</a:t>
            </a:r>
            <a:r>
              <a:rPr lang="en-US" b="1" smtClean="0">
                <a:solidFill>
                  <a:srgbClr val="0000FF"/>
                </a:solidFill>
              </a:rPr>
              <a:t>  Sốt nhẹ, </a:t>
            </a:r>
            <a:r>
              <a:rPr lang="en-US" sz="2800" b="1" smtClean="0">
                <a:solidFill>
                  <a:srgbClr val="0000FF"/>
                </a:solidFill>
              </a:rPr>
              <a:t>đ</a:t>
            </a:r>
            <a:r>
              <a:rPr lang="en-US" b="1" smtClean="0">
                <a:solidFill>
                  <a:srgbClr val="0000FF"/>
                </a:solidFill>
              </a:rPr>
              <a:t>au ở vùng bụng bên phải,chán </a:t>
            </a:r>
            <a:r>
              <a:rPr lang="vi-VN" b="1" smtClean="0">
                <a:solidFill>
                  <a:srgbClr val="0000FF"/>
                </a:solidFill>
              </a:rPr>
              <a:t>ă</a:t>
            </a:r>
            <a:r>
              <a:rPr lang="en-US" b="1" smtClean="0">
                <a:solidFill>
                  <a:srgbClr val="0000FF"/>
                </a:solidFill>
              </a:rPr>
              <a:t>n.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b="1" smtClean="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152400" y="28194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</a:rPr>
              <a:t>Tác nhân gây ra bệnh viêm gan A là gì?</a:t>
            </a:r>
          </a:p>
        </p:txBody>
      </p:sp>
      <p:sp>
        <p:nvSpPr>
          <p:cNvPr id="7172" name="Text Box 12"/>
          <p:cNvSpPr txBox="1">
            <a:spLocks noChangeArrowheads="1"/>
          </p:cNvSpPr>
          <p:nvPr/>
        </p:nvSpPr>
        <p:spPr bwMode="auto">
          <a:xfrm>
            <a:off x="1676400" y="0"/>
            <a:ext cx="510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PHÒNG BỆNH VIÊM GAN A</a:t>
            </a: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381000" y="1828800"/>
            <a:ext cx="7620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</a:rPr>
              <a:t>Nêu một số dấu hiệu của bệnh viêm gan A?</a:t>
            </a: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228600" y="28194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3200" b="1">
                <a:solidFill>
                  <a:srgbClr val="0000FF"/>
                </a:solidFill>
              </a:rPr>
              <a:t>-Tác nhân gây ra bệnh viêm gan A là </a:t>
            </a:r>
            <a:r>
              <a:rPr lang="en-US" sz="3600" b="1">
                <a:solidFill>
                  <a:srgbClr val="FF0000"/>
                </a:solidFill>
              </a:rPr>
              <a:t>Vi rút viêm gan A</a:t>
            </a: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381000" y="4114800"/>
            <a:ext cx="7367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800" b="1">
                <a:solidFill>
                  <a:srgbClr val="0000FF"/>
                </a:solidFill>
              </a:rPr>
              <a:t> Bệnh viêm gan A lây truyền nh</a:t>
            </a:r>
            <a:r>
              <a:rPr lang="vi-VN" sz="2800" b="1">
                <a:solidFill>
                  <a:srgbClr val="0000FF"/>
                </a:solidFill>
              </a:rPr>
              <a:t>ư</a:t>
            </a:r>
            <a:r>
              <a:rPr lang="en-US" sz="2800" b="1">
                <a:solidFill>
                  <a:srgbClr val="0000FF"/>
                </a:solidFill>
              </a:rPr>
              <a:t> thế nào?</a:t>
            </a:r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304800" y="3962400"/>
            <a:ext cx="80772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</a:rPr>
              <a:t>-  Lây truyền qua </a:t>
            </a:r>
            <a:r>
              <a:rPr lang="vi-VN" sz="2800" b="1">
                <a:solidFill>
                  <a:srgbClr val="0000FF"/>
                </a:solidFill>
              </a:rPr>
              <a:t>đư</a:t>
            </a:r>
            <a:r>
              <a:rPr lang="en-US" sz="2800" b="1">
                <a:solidFill>
                  <a:srgbClr val="0000FF"/>
                </a:solidFill>
              </a:rPr>
              <a:t>ờng tiêu hóa: Vi rút viêm gan A có trong phân ng</a:t>
            </a:r>
            <a:r>
              <a:rPr lang="vi-VN" sz="2800" b="1">
                <a:solidFill>
                  <a:srgbClr val="0000FF"/>
                </a:solidFill>
              </a:rPr>
              <a:t>ư</a:t>
            </a:r>
            <a:r>
              <a:rPr lang="en-US" sz="2800" b="1">
                <a:solidFill>
                  <a:srgbClr val="0000FF"/>
                </a:solidFill>
              </a:rPr>
              <a:t>ời bệnh, có thể lây sang ng</a:t>
            </a:r>
            <a:r>
              <a:rPr lang="vi-VN" sz="2800" b="1">
                <a:solidFill>
                  <a:srgbClr val="0000FF"/>
                </a:solidFill>
              </a:rPr>
              <a:t>ư</a:t>
            </a:r>
            <a:r>
              <a:rPr lang="en-US" sz="2800" b="1">
                <a:solidFill>
                  <a:srgbClr val="0000FF"/>
                </a:solidFill>
              </a:rPr>
              <a:t>ời khác, qua n</a:t>
            </a:r>
            <a:r>
              <a:rPr lang="vi-VN" sz="2800" b="1">
                <a:solidFill>
                  <a:srgbClr val="0000FF"/>
                </a:solidFill>
              </a:rPr>
              <a:t>ư</a:t>
            </a:r>
            <a:r>
              <a:rPr lang="en-US" sz="2800" b="1">
                <a:solidFill>
                  <a:srgbClr val="0000FF"/>
                </a:solidFill>
              </a:rPr>
              <a:t>ớc lã, thức </a:t>
            </a:r>
            <a:r>
              <a:rPr lang="vi-VN" sz="2800" b="1">
                <a:solidFill>
                  <a:srgbClr val="0000FF"/>
                </a:solidFill>
              </a:rPr>
              <a:t>ă</a:t>
            </a:r>
            <a:r>
              <a:rPr lang="en-US" sz="2800" b="1">
                <a:solidFill>
                  <a:srgbClr val="0000FF"/>
                </a:solidFill>
              </a:rPr>
              <a:t>n sống bị ô nhiễm, tay không sạch…</a:t>
            </a:r>
          </a:p>
        </p:txBody>
      </p:sp>
      <p:sp>
        <p:nvSpPr>
          <p:cNvPr id="7177" name="Text Box 17"/>
          <p:cNvSpPr txBox="1">
            <a:spLocks noChangeArrowheads="1"/>
          </p:cNvSpPr>
          <p:nvPr/>
        </p:nvSpPr>
        <p:spPr bwMode="auto">
          <a:xfrm>
            <a:off x="228600" y="609600"/>
            <a:ext cx="891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006600"/>
                </a:solidFill>
              </a:rPr>
              <a:t>Tác nhân gây bệnh và con đường lây truyền bệnh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/>
      <p:bldP spid="22534" grpId="0"/>
      <p:bldP spid="22534" grpId="1"/>
      <p:bldP spid="22541" grpId="0"/>
      <p:bldP spid="22541" grpId="1"/>
      <p:bldP spid="22542" grpId="0"/>
      <p:bldP spid="22543" grpId="0"/>
      <p:bldP spid="22543" grpId="1"/>
      <p:bldP spid="225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7475"/>
            <a:ext cx="7162800" cy="574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362200" y="5943600"/>
            <a:ext cx="441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500">
                <a:solidFill>
                  <a:srgbClr val="660033"/>
                </a:solidFill>
              </a:rPr>
              <a:t/>
            </a:r>
            <a:br>
              <a:rPr lang="en-US" sz="2500">
                <a:solidFill>
                  <a:srgbClr val="660033"/>
                </a:solidFill>
              </a:rPr>
            </a:br>
            <a:r>
              <a:rPr lang="en-US" sz="2500">
                <a:solidFill>
                  <a:srgbClr val="660033"/>
                </a:solidFill>
              </a:rPr>
              <a:t>  </a:t>
            </a:r>
            <a:r>
              <a:rPr lang="en-US" sz="3700" b="1">
                <a:solidFill>
                  <a:srgbClr val="0000FF"/>
                </a:solidFill>
              </a:rPr>
              <a:t>Vi rút viêm gan A.</a:t>
            </a:r>
            <a:br>
              <a:rPr lang="en-US" sz="3700" b="1">
                <a:solidFill>
                  <a:srgbClr val="0000FF"/>
                </a:solidFill>
              </a:rPr>
            </a:br>
            <a:endParaRPr lang="en-US" sz="37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vi%C3%AAm%20gan%20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93775"/>
            <a:ext cx="7620000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2438400" y="304800"/>
            <a:ext cx="335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</a:rPr>
              <a:t>Gan bị viêm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090106030701-742-3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676400"/>
            <a:ext cx="51054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228600" y="6096000"/>
            <a:ext cx="8564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2800" b="1" i="1">
                <a:solidFill>
                  <a:srgbClr val="0000FF"/>
                </a:solidFill>
              </a:rPr>
              <a:t>80% bệnh Viêm gan A liên quan đến nguồn nước</a:t>
            </a:r>
            <a:r>
              <a:rPr lang="en-US" sz="28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1752600" y="0"/>
            <a:ext cx="510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PHÒNG BỆNH VIÊM GAN A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228600" y="609600"/>
            <a:ext cx="891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006600"/>
                </a:solidFill>
              </a:rPr>
              <a:t>Tác nhân gây bệnh và con đường lây truyền bệnh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6" descr="MSD_192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3400"/>
            <a:ext cx="4419600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8" descr="4b7ta_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2385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0" descr="20639601-images1172217_19709_sieuv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114800"/>
            <a:ext cx="25146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2" descr="sk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557213"/>
            <a:ext cx="3886200" cy="260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 Box 13"/>
          <p:cNvSpPr txBox="1">
            <a:spLocks noChangeArrowheads="1"/>
          </p:cNvSpPr>
          <p:nvPr/>
        </p:nvSpPr>
        <p:spPr bwMode="auto">
          <a:xfrm>
            <a:off x="1600200" y="0"/>
            <a:ext cx="579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Bệnh nhân bị viêm gan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478</TotalTime>
  <Words>773</Words>
  <Application>Microsoft Office PowerPoint</Application>
  <PresentationFormat>On-screen Show (4:3)</PresentationFormat>
  <Paragraphs>76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Wingdings</vt:lpstr>
      <vt:lpstr>Times New Roman</vt:lpstr>
      <vt:lpstr>VNI-Times</vt:lpstr>
      <vt:lpstr>Watermark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Uống nước đun sôi để nguội.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trieu dong</dc:creator>
  <cp:lastModifiedBy>CSTeam</cp:lastModifiedBy>
  <cp:revision>137</cp:revision>
  <dcterms:created xsi:type="dcterms:W3CDTF">2005-02-20T20:25:59Z</dcterms:created>
  <dcterms:modified xsi:type="dcterms:W3CDTF">2016-06-30T02:35:00Z</dcterms:modified>
</cp:coreProperties>
</file>